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2" r:id="rId2"/>
    <p:sldMasterId id="2147483660" r:id="rId3"/>
  </p:sldMasterIdLst>
  <p:notesMasterIdLst>
    <p:notesMasterId r:id="rId11"/>
  </p:notesMasterIdLst>
  <p:sldIdLst>
    <p:sldId id="256" r:id="rId4"/>
    <p:sldId id="288" r:id="rId5"/>
    <p:sldId id="274" r:id="rId6"/>
    <p:sldId id="293" r:id="rId7"/>
    <p:sldId id="290" r:id="rId8"/>
    <p:sldId id="292" r:id="rId9"/>
    <p:sldId id="29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787439-295D-2F4B-BBD6-DF88102F194A}" type="datetimeFigureOut">
              <a:rPr lang="en-US" smtClean="0"/>
              <a:t>9/6/26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48A48-9921-E149-8013-9450C10DF8DA}" type="slidenum">
              <a:rPr lang="en-US" smtClean="0"/>
              <a:t>‹#›</a:t>
            </a:fld>
            <a:endParaRPr lang="en-US"/>
          </a:p>
        </p:txBody>
      </p:sp>
    </p:spTree>
    <p:extLst>
      <p:ext uri="{BB962C8B-B14F-4D97-AF65-F5344CB8AC3E}">
        <p14:creationId xmlns:p14="http://schemas.microsoft.com/office/powerpoint/2010/main" val="119227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278CD-8846-0EC4-CC3B-E0DAFE8F5C1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B703741-FF10-E72D-64C0-FAF06B95C63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62BE211-92F0-7DC6-79EA-9D13934BFF90}"/>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5" name="Footer Placeholder 4">
            <a:extLst>
              <a:ext uri="{FF2B5EF4-FFF2-40B4-BE49-F238E27FC236}">
                <a16:creationId xmlns:a16="http://schemas.microsoft.com/office/drawing/2014/main" id="{8DB2BAEA-BB01-4348-73AF-8A06378A21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9B13E-FF2F-6018-435A-84A7BB31D5B8}"/>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976450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41B0C-D404-FB27-A92A-02B8B6B546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9D529D-29F8-AECD-F4DB-59D7745493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D2AADA-0119-1A9C-56A9-9F64B8986A6B}"/>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5" name="Footer Placeholder 4">
            <a:extLst>
              <a:ext uri="{FF2B5EF4-FFF2-40B4-BE49-F238E27FC236}">
                <a16:creationId xmlns:a16="http://schemas.microsoft.com/office/drawing/2014/main" id="{F884D7A2-820D-272F-BC41-84CF38AAA0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F53FCB-C377-68A4-6F29-03C98DCFC6DA}"/>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1679224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55E0-AEFD-11D9-6325-189F5450F67A}"/>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7B8FE94-9730-5280-6381-487AF7D11AE0}"/>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D222F1-B7F6-5731-C6DF-4F02AC3FC144}"/>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5" name="Footer Placeholder 4">
            <a:extLst>
              <a:ext uri="{FF2B5EF4-FFF2-40B4-BE49-F238E27FC236}">
                <a16:creationId xmlns:a16="http://schemas.microsoft.com/office/drawing/2014/main" id="{FBFEAF5B-E8CD-C451-4144-1AA71ADB96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3D8A69-A156-C38D-D58D-78F091E27A52}"/>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2427248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CB4A-1973-0363-FAAC-BA40C57ADE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35977C-3D76-5BF2-31A0-AC696C6EB77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F54241-53F5-5DB9-22D8-FE52BC20ED7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9E3A01-E2BE-2AE5-3B37-11CFC71192CE}"/>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6" name="Footer Placeholder 5">
            <a:extLst>
              <a:ext uri="{FF2B5EF4-FFF2-40B4-BE49-F238E27FC236}">
                <a16:creationId xmlns:a16="http://schemas.microsoft.com/office/drawing/2014/main" id="{31D9151D-3162-6560-36C0-74F56D28DF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51C0DB-3C43-7935-CCC8-D337B5085353}"/>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233635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C38EC-C985-9543-54E2-8AB6B41E5B6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6429E4-AB50-E113-8FB5-8275725A7F9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32CE802-8BC4-5B4B-9A14-6483C65F8E0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9CF62D-84E9-87FD-6873-8A1E55E59D4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0246247-A5B4-6819-3CC5-242878DB5DC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36E5FB-6FFC-1D62-0310-5291BDD813EE}"/>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8" name="Footer Placeholder 7">
            <a:extLst>
              <a:ext uri="{FF2B5EF4-FFF2-40B4-BE49-F238E27FC236}">
                <a16:creationId xmlns:a16="http://schemas.microsoft.com/office/drawing/2014/main" id="{75CC3812-CF79-EE57-4D9C-90B9C9B963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DDF6D1-8CA1-EDA8-EC2C-0BAFDE535D69}"/>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2430574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8B94-3E32-1FDC-29DD-CDA4BA440B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16A645-B1D7-7116-1E9B-E45B958448AB}"/>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4" name="Footer Placeholder 3">
            <a:extLst>
              <a:ext uri="{FF2B5EF4-FFF2-40B4-BE49-F238E27FC236}">
                <a16:creationId xmlns:a16="http://schemas.microsoft.com/office/drawing/2014/main" id="{69459DAF-8EE4-5B1F-7595-C301BEC49A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EC8382-946F-FB29-21D8-AC6B51D8ADAA}"/>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4283047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05F185-E7C8-1715-C629-15D62DFE8083}"/>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3" name="Footer Placeholder 2">
            <a:extLst>
              <a:ext uri="{FF2B5EF4-FFF2-40B4-BE49-F238E27FC236}">
                <a16:creationId xmlns:a16="http://schemas.microsoft.com/office/drawing/2014/main" id="{205220B9-F899-82A0-E724-38AE1BC116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8A457D-B21B-3ABD-A989-87035B309F07}"/>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1209011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BDD5B-7C67-CBFC-C891-5E2BE981512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6547922-E65D-8731-FDA4-1E5DE242EEB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AA56CF-0153-B09A-DFFE-506E3BD2E24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C61C84E-0D24-92A0-BFEE-E19D7A1D73A8}"/>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6" name="Footer Placeholder 5">
            <a:extLst>
              <a:ext uri="{FF2B5EF4-FFF2-40B4-BE49-F238E27FC236}">
                <a16:creationId xmlns:a16="http://schemas.microsoft.com/office/drawing/2014/main" id="{B6889D75-8382-5195-38A3-C03742F8DB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C68110-2C80-1E39-1C8E-922DD9FB1ACF}"/>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1929510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5935C-53B4-FA43-6855-E7575F428AA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ED82F17-F44F-2A0B-0C6C-93CE86ED143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33450B1-3AD5-9C54-F036-D2F4954C4DA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B66625A-302C-63E2-EF33-51279BFF45C8}"/>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6" name="Footer Placeholder 5">
            <a:extLst>
              <a:ext uri="{FF2B5EF4-FFF2-40B4-BE49-F238E27FC236}">
                <a16:creationId xmlns:a16="http://schemas.microsoft.com/office/drawing/2014/main" id="{852FA705-D16B-3EC5-ED8E-8A0B3179F8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035B69-361A-7E30-7B73-3A4614C81687}"/>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455160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C60E-AA5C-94FA-142D-71A77614B6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35F74D-0779-8933-C9FC-415655FD56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8C6C36-8798-9155-51B2-0005DAAAB3F3}"/>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5" name="Footer Placeholder 4">
            <a:extLst>
              <a:ext uri="{FF2B5EF4-FFF2-40B4-BE49-F238E27FC236}">
                <a16:creationId xmlns:a16="http://schemas.microsoft.com/office/drawing/2014/main" id="{96918116-B639-779C-4D8C-4D47646AC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68DD78-9CD3-2EBA-B114-A8321E9773BE}"/>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25849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2B0BAB-40F6-480C-1A17-B5136E6CA78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3C4EDE-407D-5FD0-F47D-79AB2050EBA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1AEA9-8736-877C-5A78-BC08726611C3}"/>
              </a:ext>
            </a:extLst>
          </p:cNvPr>
          <p:cNvSpPr>
            <a:spLocks noGrp="1"/>
          </p:cNvSpPr>
          <p:nvPr>
            <p:ph type="dt" sz="half" idx="10"/>
          </p:nvPr>
        </p:nvSpPr>
        <p:spPr/>
        <p:txBody>
          <a:bodyPr/>
          <a:lstStyle/>
          <a:p>
            <a:fld id="{4FD1AAC4-8FA3-FF4C-9024-930D8D911FB8}" type="datetimeFigureOut">
              <a:rPr lang="en-US" smtClean="0"/>
              <a:t>9/6/26</a:t>
            </a:fld>
            <a:endParaRPr lang="en-US"/>
          </a:p>
        </p:txBody>
      </p:sp>
      <p:sp>
        <p:nvSpPr>
          <p:cNvPr id="5" name="Footer Placeholder 4">
            <a:extLst>
              <a:ext uri="{FF2B5EF4-FFF2-40B4-BE49-F238E27FC236}">
                <a16:creationId xmlns:a16="http://schemas.microsoft.com/office/drawing/2014/main" id="{AA0F5C8C-3DF8-456D-3D6E-D301E389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3B6302-88F4-2F27-C185-21F4EA84719F}"/>
              </a:ext>
            </a:extLst>
          </p:cNvPr>
          <p:cNvSpPr>
            <a:spLocks noGrp="1"/>
          </p:cNvSpPr>
          <p:nvPr>
            <p:ph type="sldNum" sz="quarter" idx="12"/>
          </p:nvPr>
        </p:nvSpPr>
        <p:spPr/>
        <p:txBody>
          <a:bodyPr/>
          <a:lstStyle/>
          <a:p>
            <a:fld id="{B9B8D78C-CD62-8249-A1CA-18AA6201B2BD}" type="slidenum">
              <a:rPr lang="en-US" smtClean="0"/>
              <a:t>‹#›</a:t>
            </a:fld>
            <a:endParaRPr lang="en-US"/>
          </a:p>
        </p:txBody>
      </p:sp>
    </p:spTree>
    <p:extLst>
      <p:ext uri="{BB962C8B-B14F-4D97-AF65-F5344CB8AC3E}">
        <p14:creationId xmlns:p14="http://schemas.microsoft.com/office/powerpoint/2010/main" val="324116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9/6/26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0214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9/6/26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0053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9/6/26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4913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9/6/26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6796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9/6/26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668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9/6/26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2573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9/6/26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9856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9/6/26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4086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18C79C5D-2A6F-F04D-97DA-BEF2467B64E4}" type="datetimeFigureOut">
              <a:rPr lang="en-US" smtClean="0"/>
              <a:pPr/>
              <a:t>9/6/26</a:t>
            </a:fld>
            <a:endParaRPr lang="en-US" dirty="0"/>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77877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9/6/26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2260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9/6/26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772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9/6/26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4780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9/6/26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0495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9/6/26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8393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9/6/26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3717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9/6/26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42629436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2668662-CAC6-5F41-891C-C866EF4AB55A}" type="datetimeFigureOut">
              <a:rPr lang="en-US" smtClean="0"/>
              <a:t>9/6/26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6600276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668662-CAC6-5F41-891C-C866EF4AB55A}" type="datetimeFigureOut">
              <a:rPr lang="en-US" smtClean="0"/>
              <a:t>9/6/26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6917780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668662-CAC6-5F41-891C-C866EF4AB55A}" type="datetimeFigureOut">
              <a:rPr lang="en-US" smtClean="0"/>
              <a:t>9/6/26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8453962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668662-CAC6-5F41-891C-C866EF4AB55A}" type="datetimeFigureOut">
              <a:rPr lang="en-US" smtClean="0"/>
              <a:t>9/6/26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77586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668662-CAC6-5F41-891C-C866EF4AB55A}" type="datetimeFigureOut">
              <a:rPr lang="en-US" smtClean="0"/>
              <a:t>9/6/26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2257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9/6/26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559398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9/6/26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1831691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9/6/26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9910025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9/6/26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150446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6F5F41-DFD4-13A7-E2D3-C6CC69914C2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5FDB2E-DD13-8093-D361-E8B9D8CEF61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7F16A3-686F-8978-2F20-70F86060012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4FD1AAC4-8FA3-FF4C-9024-930D8D911FB8}" type="datetimeFigureOut">
              <a:rPr lang="en-US" smtClean="0"/>
              <a:t>9/6/26</a:t>
            </a:fld>
            <a:endParaRPr lang="en-US"/>
          </a:p>
        </p:txBody>
      </p:sp>
      <p:sp>
        <p:nvSpPr>
          <p:cNvPr id="5" name="Footer Placeholder 4">
            <a:extLst>
              <a:ext uri="{FF2B5EF4-FFF2-40B4-BE49-F238E27FC236}">
                <a16:creationId xmlns:a16="http://schemas.microsoft.com/office/drawing/2014/main" id="{8CB27DD5-3F80-A756-F863-B2A5C73DBED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883F83-6B53-4733-D11D-CB6274F6C95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9B8D78C-CD62-8249-A1CA-18AA6201B2BD}" type="slidenum">
              <a:rPr lang="en-US" smtClean="0"/>
              <a:t>‹#›</a:t>
            </a:fld>
            <a:endParaRPr lang="en-US"/>
          </a:p>
        </p:txBody>
      </p:sp>
    </p:spTree>
    <p:extLst>
      <p:ext uri="{BB962C8B-B14F-4D97-AF65-F5344CB8AC3E}">
        <p14:creationId xmlns:p14="http://schemas.microsoft.com/office/powerpoint/2010/main" val="3894139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9/6/26</a:t>
            </a:fld>
            <a:endParaRPr lang="en-US"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9705237"/>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668662-CAC6-5F41-891C-C866EF4AB55A}" type="datetimeFigureOut">
              <a:rPr lang="en-US" smtClean="0"/>
              <a:t>9/6/26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A52262-480B-8944-91CF-3A8ABB3E439F}" type="slidenum">
              <a:rPr lang="en-US" smtClean="0"/>
              <a:t>‹#›</a:t>
            </a:fld>
            <a:endParaRPr lang="en-US"/>
          </a:p>
        </p:txBody>
      </p:sp>
    </p:spTree>
    <p:extLst>
      <p:ext uri="{BB962C8B-B14F-4D97-AF65-F5344CB8AC3E}">
        <p14:creationId xmlns:p14="http://schemas.microsoft.com/office/powerpoint/2010/main" val="168900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E22D8-EB4F-94E7-C6F6-B6C454494A5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E49D827-55BD-073D-F35D-CD660BF3598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42174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ECE5"/>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CEC0BD19-D903-F941-B8B1-6D7A1BE7F5B5}"/>
              </a:ext>
            </a:extLst>
          </p:cNvPr>
          <p:cNvGrpSpPr/>
          <p:nvPr/>
        </p:nvGrpSpPr>
        <p:grpSpPr>
          <a:xfrm>
            <a:off x="1748596" y="233070"/>
            <a:ext cx="5299166" cy="3683728"/>
            <a:chOff x="522514" y="209007"/>
            <a:chExt cx="5299166" cy="3683728"/>
          </a:xfrm>
        </p:grpSpPr>
        <p:sp>
          <p:nvSpPr>
            <p:cNvPr id="18" name="Oval Callout 17">
              <a:extLst>
                <a:ext uri="{FF2B5EF4-FFF2-40B4-BE49-F238E27FC236}">
                  <a16:creationId xmlns:a16="http://schemas.microsoft.com/office/drawing/2014/main" id="{508293DB-2B67-A24F-9BD0-0919FCC0646A}"/>
                </a:ext>
              </a:extLst>
            </p:cNvPr>
            <p:cNvSpPr/>
            <p:nvPr/>
          </p:nvSpPr>
          <p:spPr>
            <a:xfrm>
              <a:off x="2503714" y="1489169"/>
              <a:ext cx="3317966" cy="2403566"/>
            </a:xfrm>
            <a:prstGeom prst="wedgeEllipseCallout">
              <a:avLst>
                <a:gd name="adj1" fmla="val 49890"/>
                <a:gd name="adj2" fmla="val 49644"/>
              </a:avLst>
            </a:prstGeom>
            <a:solidFill>
              <a:srgbClr val="FFCE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800" b="1" dirty="0">
                  <a:solidFill>
                    <a:schemeClr val="tx1"/>
                  </a:solidFill>
                  <a:latin typeface="Batang" panose="02030600000101010101" pitchFamily="18" charset="-127"/>
                  <a:ea typeface="Batang" panose="02030600000101010101" pitchFamily="18" charset="-127"/>
                </a:rPr>
                <a:t>A</a:t>
              </a:r>
            </a:p>
          </p:txBody>
        </p:sp>
        <p:sp>
          <p:nvSpPr>
            <p:cNvPr id="16" name="Oval Callout 15">
              <a:extLst>
                <a:ext uri="{FF2B5EF4-FFF2-40B4-BE49-F238E27FC236}">
                  <a16:creationId xmlns:a16="http://schemas.microsoft.com/office/drawing/2014/main" id="{D1424148-464A-1D4E-A356-05BC2387A741}"/>
                </a:ext>
              </a:extLst>
            </p:cNvPr>
            <p:cNvSpPr/>
            <p:nvPr/>
          </p:nvSpPr>
          <p:spPr>
            <a:xfrm>
              <a:off x="522514" y="209007"/>
              <a:ext cx="3317966" cy="2403566"/>
            </a:xfrm>
            <a:prstGeom prst="wedgeEllipseCallout">
              <a:avLst>
                <a:gd name="adj1" fmla="val -46566"/>
                <a:gd name="adj2" fmla="val 56165"/>
              </a:avLst>
            </a:prstGeom>
            <a:solidFill>
              <a:srgbClr val="00939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800" b="1" dirty="0">
                  <a:solidFill>
                    <a:schemeClr val="tx1"/>
                  </a:solidFill>
                  <a:latin typeface="Batang" panose="02030600000101010101" pitchFamily="18" charset="-127"/>
                  <a:ea typeface="Batang" panose="02030600000101010101" pitchFamily="18" charset="-127"/>
                </a:rPr>
                <a:t>Q</a:t>
              </a:r>
            </a:p>
          </p:txBody>
        </p:sp>
      </p:grpSp>
      <p:sp>
        <p:nvSpPr>
          <p:cNvPr id="19" name="TextBox 18">
            <a:extLst>
              <a:ext uri="{FF2B5EF4-FFF2-40B4-BE49-F238E27FC236}">
                <a16:creationId xmlns:a16="http://schemas.microsoft.com/office/drawing/2014/main" id="{48A6C1D5-41E0-AF48-8B88-2F1D8F0B288F}"/>
              </a:ext>
            </a:extLst>
          </p:cNvPr>
          <p:cNvSpPr txBox="1"/>
          <p:nvPr/>
        </p:nvSpPr>
        <p:spPr>
          <a:xfrm>
            <a:off x="828400" y="4148936"/>
            <a:ext cx="7487199" cy="2585323"/>
          </a:xfrm>
          <a:prstGeom prst="rect">
            <a:avLst/>
          </a:prstGeom>
          <a:noFill/>
        </p:spPr>
        <p:txBody>
          <a:bodyPr wrap="square" rtlCol="0" anchor="b">
            <a:spAutoFit/>
          </a:bodyPr>
          <a:lstStyle/>
          <a:p>
            <a:r>
              <a:rPr lang="en-US" sz="2700" b="1" i="0" dirty="0">
                <a:effectLst/>
                <a:latin typeface="Batang" panose="02030600000101010101" pitchFamily="18" charset="-127"/>
                <a:ea typeface="Batang" panose="02030600000101010101" pitchFamily="18" charset="-127"/>
              </a:rPr>
              <a:t>Christ died for our sins, yet we </a:t>
            </a:r>
            <a:r>
              <a:rPr lang="en-US" sz="2700" b="1" i="1" dirty="0">
                <a:effectLst/>
                <a:latin typeface="Batang" panose="02030600000101010101" pitchFamily="18" charset="-127"/>
                <a:ea typeface="Batang" panose="02030600000101010101" pitchFamily="18" charset="-127"/>
              </a:rPr>
              <a:t>still</a:t>
            </a:r>
            <a:r>
              <a:rPr lang="en-US" sz="2700" b="1" i="0" dirty="0">
                <a:effectLst/>
                <a:latin typeface="Batang" panose="02030600000101010101" pitchFamily="18" charset="-127"/>
                <a:ea typeface="Batang" panose="02030600000101010101" pitchFamily="18" charset="-127"/>
              </a:rPr>
              <a:t> sin (Romans 3:23), BUT we know we're going to Heaven? Colossians 1:5, I Peter 1:4, Hebrews 10:34</a:t>
            </a:r>
            <a:r>
              <a:rPr lang="en-US" sz="2700" b="1" i="0" dirty="0">
                <a:effectLst/>
                <a:ea typeface="Batang" panose="02030600000101010101" pitchFamily="18" charset="-127"/>
              </a:rPr>
              <a:t>…</a:t>
            </a:r>
            <a:r>
              <a:rPr lang="en-US" sz="2700" b="1" i="0" dirty="0">
                <a:effectLst/>
                <a:latin typeface="Batang" panose="02030600000101010101" pitchFamily="18" charset="-127"/>
                <a:ea typeface="Batang" panose="02030600000101010101" pitchFamily="18" charset="-127"/>
              </a:rPr>
              <a:t>Can you explain how we KNOW we're going to Heaven</a:t>
            </a:r>
            <a:r>
              <a:rPr lang="en-US" sz="2700" b="1" dirty="0">
                <a:latin typeface="Batang" panose="02030600000101010101" pitchFamily="18" charset="-127"/>
                <a:ea typeface="Batang" panose="02030600000101010101" pitchFamily="18" charset="-127"/>
              </a:rPr>
              <a:t>?</a:t>
            </a:r>
            <a:endParaRPr lang="en-US" sz="2700" b="1" dirty="0">
              <a:effectLst/>
              <a:latin typeface="Batang" panose="02030600000101010101" pitchFamily="18" charset="-127"/>
              <a:ea typeface="Batang" panose="02030600000101010101" pitchFamily="18" charset="-127"/>
            </a:endParaRPr>
          </a:p>
          <a:p>
            <a:endParaRPr lang="en-US" sz="2700" b="1" dirty="0">
              <a:effectLst/>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625629521"/>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ECE5"/>
        </a:solidFill>
        <a:effectLst/>
      </p:bgPr>
    </p:bg>
    <p:spTree>
      <p:nvGrpSpPr>
        <p:cNvPr id="1" name="">
          <a:extLst>
            <a:ext uri="{FF2B5EF4-FFF2-40B4-BE49-F238E27FC236}">
              <a16:creationId xmlns:a16="http://schemas.microsoft.com/office/drawing/2014/main" id="{CE49CAA0-9C78-6EB1-344D-766783B268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34D028D-226A-87D3-23E3-7F4875203BF8}"/>
              </a:ext>
            </a:extLst>
          </p:cNvPr>
          <p:cNvPicPr>
            <a:picLocks noChangeAspect="1"/>
          </p:cNvPicPr>
          <p:nvPr/>
        </p:nvPicPr>
        <p:blipFill>
          <a:blip r:embed="rId2"/>
          <a:stretch>
            <a:fillRect/>
          </a:stretch>
        </p:blipFill>
        <p:spPr>
          <a:xfrm>
            <a:off x="6666778" y="5262517"/>
            <a:ext cx="2372900" cy="1595483"/>
          </a:xfrm>
          <a:prstGeom prst="rect">
            <a:avLst/>
          </a:prstGeom>
        </p:spPr>
      </p:pic>
      <p:sp>
        <p:nvSpPr>
          <p:cNvPr id="4" name="TextBox 3">
            <a:extLst>
              <a:ext uri="{FF2B5EF4-FFF2-40B4-BE49-F238E27FC236}">
                <a16:creationId xmlns:a16="http://schemas.microsoft.com/office/drawing/2014/main" id="{6E9B78ED-C4D1-EC15-31E6-083A072D1103}"/>
              </a:ext>
            </a:extLst>
          </p:cNvPr>
          <p:cNvSpPr txBox="1"/>
          <p:nvPr/>
        </p:nvSpPr>
        <p:spPr>
          <a:xfrm>
            <a:off x="249840" y="280880"/>
            <a:ext cx="8020017" cy="2123658"/>
          </a:xfrm>
          <a:prstGeom prst="rect">
            <a:avLst/>
          </a:prstGeom>
          <a:noFill/>
        </p:spPr>
        <p:txBody>
          <a:bodyPr wrap="square" rtlCol="0">
            <a:spAutoFit/>
          </a:bodyPr>
          <a:lstStyle/>
          <a:p>
            <a:r>
              <a:rPr lang="en-US" sz="4400" b="1" dirty="0">
                <a:latin typeface="Batang" panose="02030600000101010101" pitchFamily="18" charset="-127"/>
                <a:ea typeface="Batang" panose="02030600000101010101" pitchFamily="18" charset="-127"/>
              </a:rPr>
              <a:t>Short answer: </a:t>
            </a:r>
          </a:p>
          <a:p>
            <a:r>
              <a:rPr lang="en-US" sz="4400" dirty="0">
                <a:latin typeface="Batang" panose="02030600000101010101" pitchFamily="18" charset="-127"/>
                <a:ea typeface="Batang" panose="02030600000101010101" pitchFamily="18" charset="-127"/>
              </a:rPr>
              <a:t>the same way you can say you KNOW God. </a:t>
            </a:r>
          </a:p>
        </p:txBody>
      </p:sp>
    </p:spTree>
    <p:extLst>
      <p:ext uri="{BB962C8B-B14F-4D97-AF65-F5344CB8AC3E}">
        <p14:creationId xmlns:p14="http://schemas.microsoft.com/office/powerpoint/2010/main" val="190177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ECE5"/>
        </a:solidFill>
        <a:effectLst/>
      </p:bgPr>
    </p:bg>
    <p:spTree>
      <p:nvGrpSpPr>
        <p:cNvPr id="1" name="">
          <a:extLst>
            <a:ext uri="{FF2B5EF4-FFF2-40B4-BE49-F238E27FC236}">
              <a16:creationId xmlns:a16="http://schemas.microsoft.com/office/drawing/2014/main" id="{CE49CAA0-9C78-6EB1-344D-766783B2687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A133AE0-E80D-4A2E-63A2-4654621172B2}"/>
              </a:ext>
            </a:extLst>
          </p:cNvPr>
          <p:cNvSpPr txBox="1"/>
          <p:nvPr/>
        </p:nvSpPr>
        <p:spPr>
          <a:xfrm>
            <a:off x="1010009" y="2410628"/>
            <a:ext cx="8020017" cy="1323439"/>
          </a:xfrm>
          <a:prstGeom prst="rect">
            <a:avLst/>
          </a:prstGeom>
          <a:noFill/>
        </p:spPr>
        <p:txBody>
          <a:bodyPr wrap="square" rtlCol="0">
            <a:spAutoFit/>
          </a:bodyPr>
          <a:lstStyle/>
          <a:p>
            <a:pPr algn="r"/>
            <a:r>
              <a:rPr lang="en-US" sz="4400" b="1" dirty="0">
                <a:latin typeface="Batang" panose="02030600000101010101" pitchFamily="18" charset="-127"/>
                <a:ea typeface="Batang" panose="02030600000101010101" pitchFamily="18" charset="-127"/>
              </a:rPr>
              <a:t>Balanced with surety</a:t>
            </a:r>
          </a:p>
          <a:p>
            <a:pPr algn="r"/>
            <a:endParaRPr lang="en-US" sz="3600" dirty="0">
              <a:latin typeface="Batang" panose="02030600000101010101" pitchFamily="18" charset="-127"/>
              <a:ea typeface="Batang" panose="02030600000101010101" pitchFamily="18" charset="-127"/>
            </a:endParaRPr>
          </a:p>
        </p:txBody>
      </p:sp>
      <p:pic>
        <p:nvPicPr>
          <p:cNvPr id="3" name="Picture 2">
            <a:extLst>
              <a:ext uri="{FF2B5EF4-FFF2-40B4-BE49-F238E27FC236}">
                <a16:creationId xmlns:a16="http://schemas.microsoft.com/office/drawing/2014/main" id="{B34D028D-226A-87D3-23E3-7F4875203BF8}"/>
              </a:ext>
            </a:extLst>
          </p:cNvPr>
          <p:cNvPicPr>
            <a:picLocks noChangeAspect="1"/>
          </p:cNvPicPr>
          <p:nvPr/>
        </p:nvPicPr>
        <p:blipFill>
          <a:blip r:embed="rId2"/>
          <a:stretch>
            <a:fillRect/>
          </a:stretch>
        </p:blipFill>
        <p:spPr>
          <a:xfrm>
            <a:off x="6666778" y="5262517"/>
            <a:ext cx="2372900" cy="1595483"/>
          </a:xfrm>
          <a:prstGeom prst="rect">
            <a:avLst/>
          </a:prstGeom>
        </p:spPr>
      </p:pic>
      <p:sp>
        <p:nvSpPr>
          <p:cNvPr id="4" name="TextBox 3">
            <a:extLst>
              <a:ext uri="{FF2B5EF4-FFF2-40B4-BE49-F238E27FC236}">
                <a16:creationId xmlns:a16="http://schemas.microsoft.com/office/drawing/2014/main" id="{6E9B78ED-C4D1-EC15-31E6-083A072D1103}"/>
              </a:ext>
            </a:extLst>
          </p:cNvPr>
          <p:cNvSpPr txBox="1"/>
          <p:nvPr/>
        </p:nvSpPr>
        <p:spPr>
          <a:xfrm>
            <a:off x="0" y="114320"/>
            <a:ext cx="8020017" cy="769441"/>
          </a:xfrm>
          <a:prstGeom prst="rect">
            <a:avLst/>
          </a:prstGeom>
          <a:noFill/>
        </p:spPr>
        <p:txBody>
          <a:bodyPr wrap="square" rtlCol="0">
            <a:spAutoFit/>
          </a:bodyPr>
          <a:lstStyle/>
          <a:p>
            <a:r>
              <a:rPr lang="en-US" sz="4400" b="1" dirty="0">
                <a:latin typeface="Batang" panose="02030600000101010101" pitchFamily="18" charset="-127"/>
                <a:ea typeface="Batang" panose="02030600000101010101" pitchFamily="18" charset="-127"/>
              </a:rPr>
              <a:t>God’s end of the stick</a:t>
            </a:r>
          </a:p>
        </p:txBody>
      </p:sp>
      <p:sp>
        <p:nvSpPr>
          <p:cNvPr id="5" name="TextBox 4">
            <a:extLst>
              <a:ext uri="{FF2B5EF4-FFF2-40B4-BE49-F238E27FC236}">
                <a16:creationId xmlns:a16="http://schemas.microsoft.com/office/drawing/2014/main" id="{204E91EC-9F21-003E-9025-F6BDCA73A19C}"/>
              </a:ext>
            </a:extLst>
          </p:cNvPr>
          <p:cNvSpPr txBox="1"/>
          <p:nvPr/>
        </p:nvSpPr>
        <p:spPr>
          <a:xfrm>
            <a:off x="130598" y="883761"/>
            <a:ext cx="9013402"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Batang" panose="02030600000101010101" pitchFamily="18" charset="-127"/>
                <a:ea typeface="Batang" panose="02030600000101010101" pitchFamily="18" charset="-127"/>
              </a:rPr>
              <a:t>You think JD is there? </a:t>
            </a:r>
            <a:r>
              <a:rPr lang="en-US" sz="2400" b="1" dirty="0">
                <a:latin typeface="Batang" panose="02030600000101010101" pitchFamily="18" charset="-127"/>
                <a:ea typeface="Batang" panose="02030600000101010101" pitchFamily="18" charset="-127"/>
              </a:rPr>
              <a:t>2Tim. 2:16-19 (1 Cor. 4:3ff)</a:t>
            </a:r>
          </a:p>
          <a:p>
            <a:pPr marL="285750" indent="-285750">
              <a:buFont typeface="Arial" panose="020B0604020202020204" pitchFamily="34" charset="0"/>
              <a:buChar char="•"/>
            </a:pPr>
            <a:r>
              <a:rPr lang="en-US" sz="3200" dirty="0">
                <a:latin typeface="Batang" panose="02030600000101010101" pitchFamily="18" charset="-127"/>
                <a:ea typeface="Batang" panose="02030600000101010101" pitchFamily="18" charset="-127"/>
              </a:rPr>
              <a:t>Growth, death, &amp; doctrine </a:t>
            </a:r>
            <a:r>
              <a:rPr lang="en-US" sz="3200" b="1" dirty="0">
                <a:latin typeface="Batang" panose="02030600000101010101" pitchFamily="18" charset="-127"/>
                <a:ea typeface="Batang" panose="02030600000101010101" pitchFamily="18" charset="-127"/>
              </a:rPr>
              <a:t>2 Pet. 3:14-18,</a:t>
            </a:r>
            <a:r>
              <a:rPr lang="en-US" sz="3200" dirty="0">
                <a:latin typeface="Batang" panose="02030600000101010101" pitchFamily="18" charset="-127"/>
                <a:ea typeface="Batang" panose="02030600000101010101" pitchFamily="18" charset="-127"/>
              </a:rPr>
              <a:t> </a:t>
            </a:r>
          </a:p>
          <a:p>
            <a:pPr marL="285750" indent="-285750">
              <a:buFont typeface="Arial" panose="020B0604020202020204" pitchFamily="34" charset="0"/>
              <a:buChar char="•"/>
            </a:pPr>
            <a:r>
              <a:rPr lang="en-US" sz="3200" b="1" dirty="0">
                <a:latin typeface="Batang" panose="02030600000101010101" pitchFamily="18" charset="-127"/>
                <a:ea typeface="Batang" panose="02030600000101010101" pitchFamily="18" charset="-127"/>
              </a:rPr>
              <a:t>cf. Rev. 2:5/21-23</a:t>
            </a:r>
            <a:r>
              <a:rPr lang="en-US" sz="3200" dirty="0">
                <a:latin typeface="Batang" panose="02030600000101010101" pitchFamily="18" charset="-127"/>
                <a:ea typeface="Batang" panose="02030600000101010101" pitchFamily="18" charset="-127"/>
              </a:rPr>
              <a:t> “time”, “each”</a:t>
            </a:r>
          </a:p>
        </p:txBody>
      </p:sp>
      <p:sp>
        <p:nvSpPr>
          <p:cNvPr id="8" name="TextBox 7">
            <a:extLst>
              <a:ext uri="{FF2B5EF4-FFF2-40B4-BE49-F238E27FC236}">
                <a16:creationId xmlns:a16="http://schemas.microsoft.com/office/drawing/2014/main" id="{368C1561-30FC-0843-D5E2-ADDD2F375B2C}"/>
              </a:ext>
            </a:extLst>
          </p:cNvPr>
          <p:cNvSpPr txBox="1"/>
          <p:nvPr/>
        </p:nvSpPr>
        <p:spPr>
          <a:xfrm>
            <a:off x="229142" y="3072348"/>
            <a:ext cx="8685716" cy="466281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3300" dirty="0">
                <a:latin typeface="Batang" panose="02030600000101010101" pitchFamily="18" charset="-127"/>
                <a:ea typeface="Batang" panose="02030600000101010101" pitchFamily="18" charset="-127"/>
              </a:rPr>
              <a:t>Knowable/doable doctrine (</a:t>
            </a:r>
            <a:r>
              <a:rPr lang="en-US" sz="3300" b="1" dirty="0">
                <a:latin typeface="Batang" panose="02030600000101010101" pitchFamily="18" charset="-127"/>
                <a:ea typeface="Batang" panose="02030600000101010101" pitchFamily="18" charset="-127"/>
              </a:rPr>
              <a:t>1 </a:t>
            </a:r>
            <a:r>
              <a:rPr lang="en-US" sz="3300" b="1" dirty="0" err="1">
                <a:latin typeface="Batang" panose="02030600000101010101" pitchFamily="18" charset="-127"/>
                <a:ea typeface="Batang" panose="02030600000101010101" pitchFamily="18" charset="-127"/>
              </a:rPr>
              <a:t>Thess</a:t>
            </a:r>
            <a:r>
              <a:rPr lang="en-US" sz="3300" b="1" dirty="0">
                <a:latin typeface="Batang" panose="02030600000101010101" pitchFamily="18" charset="-127"/>
                <a:ea typeface="Batang" panose="02030600000101010101" pitchFamily="18" charset="-127"/>
              </a:rPr>
              <a:t>. 4:1-2, cf. Lk. 6:46</a:t>
            </a:r>
            <a:r>
              <a:rPr lang="en-US" sz="3300" dirty="0">
                <a:latin typeface="Batang" panose="02030600000101010101" pitchFamily="18" charset="-127"/>
                <a:ea typeface="Batang" panose="02030600000101010101" pitchFamily="18" charset="-127"/>
              </a:rPr>
              <a:t>)</a:t>
            </a:r>
          </a:p>
          <a:p>
            <a:pPr marL="285750" indent="-285750">
              <a:buFont typeface="Arial" panose="020B0604020202020204" pitchFamily="34" charset="0"/>
              <a:buChar char="•"/>
            </a:pPr>
            <a:r>
              <a:rPr lang="en-US" sz="3300" dirty="0">
                <a:latin typeface="Batang" panose="02030600000101010101" pitchFamily="18" charset="-127"/>
                <a:ea typeface="Batang" panose="02030600000101010101" pitchFamily="18" charset="-127"/>
              </a:rPr>
              <a:t>Faith in Christ not ourselves or a system (</a:t>
            </a:r>
            <a:r>
              <a:rPr lang="en-US" sz="3300" b="1" dirty="0">
                <a:latin typeface="Batang" panose="02030600000101010101" pitchFamily="18" charset="-127"/>
                <a:ea typeface="Batang" panose="02030600000101010101" pitchFamily="18" charset="-127"/>
              </a:rPr>
              <a:t>Rom. 5:1-2</a:t>
            </a:r>
            <a:r>
              <a:rPr lang="en-US" sz="3300" dirty="0">
                <a:latin typeface="Batang" panose="02030600000101010101" pitchFamily="18" charset="-127"/>
                <a:ea typeface="Batang" panose="02030600000101010101" pitchFamily="18" charset="-127"/>
              </a:rPr>
              <a:t>)</a:t>
            </a:r>
          </a:p>
          <a:p>
            <a:pPr marL="285750" indent="-285750">
              <a:buFont typeface="Arial" panose="020B0604020202020204" pitchFamily="34" charset="0"/>
              <a:buChar char="•"/>
            </a:pPr>
            <a:r>
              <a:rPr lang="en-US" sz="3300" dirty="0">
                <a:latin typeface="Batang" panose="02030600000101010101" pitchFamily="18" charset="-127"/>
                <a:ea typeface="Batang" panose="02030600000101010101" pitchFamily="18" charset="-127"/>
              </a:rPr>
              <a:t>Discipleship &amp; effort (</a:t>
            </a:r>
            <a:r>
              <a:rPr lang="en-US" sz="3300" b="1" dirty="0">
                <a:latin typeface="Batang" panose="02030600000101010101" pitchFamily="18" charset="-127"/>
                <a:ea typeface="Batang" panose="02030600000101010101" pitchFamily="18" charset="-127"/>
              </a:rPr>
              <a:t>4:12</a:t>
            </a:r>
            <a:r>
              <a:rPr lang="en-US" sz="3300" dirty="0">
                <a:latin typeface="Batang" panose="02030600000101010101" pitchFamily="18" charset="-127"/>
                <a:ea typeface="Batang" panose="02030600000101010101" pitchFamily="18" charset="-127"/>
              </a:rPr>
              <a:t>)</a:t>
            </a:r>
          </a:p>
          <a:p>
            <a:pPr marL="285750" indent="-285750">
              <a:buFont typeface="Arial" panose="020B0604020202020204" pitchFamily="34" charset="0"/>
              <a:buChar char="•"/>
            </a:pPr>
            <a:r>
              <a:rPr lang="en-US" sz="3300" dirty="0">
                <a:latin typeface="Batang" panose="02030600000101010101" pitchFamily="18" charset="-127"/>
                <a:ea typeface="Batang" panose="02030600000101010101" pitchFamily="18" charset="-127"/>
              </a:rPr>
              <a:t>Surety in the faithfulness of              God! (</a:t>
            </a:r>
            <a:r>
              <a:rPr lang="en-US" sz="3300" b="1" dirty="0">
                <a:latin typeface="Batang" panose="02030600000101010101" pitchFamily="18" charset="-127"/>
                <a:ea typeface="Batang" panose="02030600000101010101" pitchFamily="18" charset="-127"/>
              </a:rPr>
              <a:t>4:19-23</a:t>
            </a:r>
            <a:r>
              <a:rPr lang="en-US" sz="3300" dirty="0">
                <a:latin typeface="Batang" panose="02030600000101010101" pitchFamily="18" charset="-127"/>
                <a:ea typeface="Batang" panose="02030600000101010101" pitchFamily="18" charset="-127"/>
              </a:rPr>
              <a:t>)</a:t>
            </a:r>
          </a:p>
          <a:p>
            <a:pPr marL="285750" indent="-285750">
              <a:buFont typeface="Arial" panose="020B0604020202020204" pitchFamily="34" charset="0"/>
              <a:buChar char="•"/>
            </a:pPr>
            <a:endParaRPr lang="en-US" sz="3300" dirty="0">
              <a:latin typeface="Batang" panose="02030600000101010101" pitchFamily="18" charset="-127"/>
              <a:ea typeface="Batang" panose="02030600000101010101" pitchFamily="18" charset="-127"/>
            </a:endParaRPr>
          </a:p>
          <a:p>
            <a:pPr marL="285750" indent="-285750">
              <a:buFont typeface="Arial" panose="020B0604020202020204" pitchFamily="34" charset="0"/>
              <a:buChar char="•"/>
            </a:pPr>
            <a:endParaRPr lang="en-US" sz="33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88486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fade">
                                      <p:cBhvr>
                                        <p:cTn id="32" dur="500"/>
                                        <p:tgtEl>
                                          <p:spTgt spid="8">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animEffect transition="in" filter="fade">
                                      <p:cBhvr>
                                        <p:cTn id="37" dur="500"/>
                                        <p:tgtEl>
                                          <p:spTgt spid="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3" end="3"/>
                                            </p:txEl>
                                          </p:spTgt>
                                        </p:tgtEl>
                                        <p:attrNameLst>
                                          <p:attrName>style.visibility</p:attrName>
                                        </p:attrNameLst>
                                      </p:cBhvr>
                                      <p:to>
                                        <p:strVal val="visible"/>
                                      </p:to>
                                    </p:set>
                                    <p:animEffect transition="in" filter="fade">
                                      <p:cBhvr>
                                        <p:cTn id="4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build="p"/>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ECE5"/>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CEC0BD19-D903-F941-B8B1-6D7A1BE7F5B5}"/>
              </a:ext>
            </a:extLst>
          </p:cNvPr>
          <p:cNvGrpSpPr/>
          <p:nvPr/>
        </p:nvGrpSpPr>
        <p:grpSpPr>
          <a:xfrm>
            <a:off x="2154582" y="530897"/>
            <a:ext cx="4497306" cy="2886224"/>
            <a:chOff x="522514" y="209007"/>
            <a:chExt cx="5299166" cy="3683728"/>
          </a:xfrm>
        </p:grpSpPr>
        <p:sp>
          <p:nvSpPr>
            <p:cNvPr id="18" name="Oval Callout 17">
              <a:extLst>
                <a:ext uri="{FF2B5EF4-FFF2-40B4-BE49-F238E27FC236}">
                  <a16:creationId xmlns:a16="http://schemas.microsoft.com/office/drawing/2014/main" id="{508293DB-2B67-A24F-9BD0-0919FCC0646A}"/>
                </a:ext>
              </a:extLst>
            </p:cNvPr>
            <p:cNvSpPr/>
            <p:nvPr/>
          </p:nvSpPr>
          <p:spPr>
            <a:xfrm>
              <a:off x="2503714" y="1489169"/>
              <a:ext cx="3317966" cy="2403566"/>
            </a:xfrm>
            <a:prstGeom prst="wedgeEllipseCallout">
              <a:avLst>
                <a:gd name="adj1" fmla="val 49890"/>
                <a:gd name="adj2" fmla="val 49644"/>
              </a:avLst>
            </a:prstGeom>
            <a:solidFill>
              <a:srgbClr val="FFCE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800" b="1" dirty="0">
                  <a:solidFill>
                    <a:schemeClr val="tx1"/>
                  </a:solidFill>
                  <a:latin typeface="Batang" panose="02030600000101010101" pitchFamily="18" charset="-127"/>
                  <a:ea typeface="Batang" panose="02030600000101010101" pitchFamily="18" charset="-127"/>
                </a:rPr>
                <a:t>A</a:t>
              </a:r>
            </a:p>
          </p:txBody>
        </p:sp>
        <p:sp>
          <p:nvSpPr>
            <p:cNvPr id="16" name="Oval Callout 15">
              <a:extLst>
                <a:ext uri="{FF2B5EF4-FFF2-40B4-BE49-F238E27FC236}">
                  <a16:creationId xmlns:a16="http://schemas.microsoft.com/office/drawing/2014/main" id="{D1424148-464A-1D4E-A356-05BC2387A741}"/>
                </a:ext>
              </a:extLst>
            </p:cNvPr>
            <p:cNvSpPr/>
            <p:nvPr/>
          </p:nvSpPr>
          <p:spPr>
            <a:xfrm>
              <a:off x="522514" y="209007"/>
              <a:ext cx="3317966" cy="2403566"/>
            </a:xfrm>
            <a:prstGeom prst="wedgeEllipseCallout">
              <a:avLst>
                <a:gd name="adj1" fmla="val -46566"/>
                <a:gd name="adj2" fmla="val 56165"/>
              </a:avLst>
            </a:prstGeom>
            <a:solidFill>
              <a:srgbClr val="00939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800" b="1" dirty="0">
                  <a:solidFill>
                    <a:schemeClr val="tx1"/>
                  </a:solidFill>
                  <a:latin typeface="Batang" panose="02030600000101010101" pitchFamily="18" charset="-127"/>
                  <a:ea typeface="Batang" panose="02030600000101010101" pitchFamily="18" charset="-127"/>
                </a:rPr>
                <a:t>Q</a:t>
              </a:r>
            </a:p>
          </p:txBody>
        </p:sp>
      </p:grpSp>
      <p:sp>
        <p:nvSpPr>
          <p:cNvPr id="19" name="TextBox 18">
            <a:extLst>
              <a:ext uri="{FF2B5EF4-FFF2-40B4-BE49-F238E27FC236}">
                <a16:creationId xmlns:a16="http://schemas.microsoft.com/office/drawing/2014/main" id="{48A6C1D5-41E0-AF48-8B88-2F1D8F0B288F}"/>
              </a:ext>
            </a:extLst>
          </p:cNvPr>
          <p:cNvSpPr txBox="1"/>
          <p:nvPr/>
        </p:nvSpPr>
        <p:spPr>
          <a:xfrm>
            <a:off x="562019" y="3561005"/>
            <a:ext cx="8019961" cy="3323987"/>
          </a:xfrm>
          <a:prstGeom prst="rect">
            <a:avLst/>
          </a:prstGeom>
          <a:noFill/>
        </p:spPr>
        <p:txBody>
          <a:bodyPr wrap="square" rtlCol="0" anchor="b">
            <a:spAutoFit/>
          </a:bodyPr>
          <a:lstStyle/>
          <a:p>
            <a:pPr algn="ctr"/>
            <a:r>
              <a:rPr lang="en-US" sz="3000" b="1" i="0" u="sng" dirty="0">
                <a:effectLst/>
                <a:latin typeface="Batang" panose="02030600000101010101" pitchFamily="18" charset="-127"/>
                <a:ea typeface="Batang" panose="02030600000101010101" pitchFamily="18" charset="-127"/>
              </a:rPr>
              <a:t>3 part Q about Heaven:</a:t>
            </a:r>
          </a:p>
          <a:p>
            <a:pPr algn="ctr"/>
            <a:r>
              <a:rPr lang="en-US" sz="3000" b="1" i="0" dirty="0">
                <a:effectLst/>
                <a:latin typeface="Batang" panose="02030600000101010101" pitchFamily="18" charset="-127"/>
                <a:ea typeface="Batang" panose="02030600000101010101" pitchFamily="18" charset="-127"/>
              </a:rPr>
              <a:t>“Thinking about who we will see in heaven and if there will be younger children there? Probably not since they need to be of the age of accountability to worship and praise God correctly and adequately?”</a:t>
            </a:r>
            <a:r>
              <a:rPr lang="en-US" sz="3000" b="1" i="0" dirty="0">
                <a:effectLst/>
                <a:ea typeface="Batang" panose="02030600000101010101" pitchFamily="18" charset="-127"/>
              </a:rPr>
              <a:t>……</a:t>
            </a:r>
            <a:endParaRPr lang="en-US" sz="3000" dirty="0">
              <a:effectLst/>
              <a:ea typeface="Batang" panose="02030600000101010101" pitchFamily="18" charset="-127"/>
            </a:endParaRPr>
          </a:p>
          <a:p>
            <a:pPr algn="ctr"/>
            <a:endParaRPr lang="en-US" sz="3000" b="1"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3570911762"/>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ECE5"/>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CEC0BD19-D903-F941-B8B1-6D7A1BE7F5B5}"/>
              </a:ext>
            </a:extLst>
          </p:cNvPr>
          <p:cNvGrpSpPr/>
          <p:nvPr/>
        </p:nvGrpSpPr>
        <p:grpSpPr>
          <a:xfrm>
            <a:off x="1748596" y="233070"/>
            <a:ext cx="5299166" cy="3683728"/>
            <a:chOff x="522514" y="209007"/>
            <a:chExt cx="5299166" cy="3683728"/>
          </a:xfrm>
        </p:grpSpPr>
        <p:sp>
          <p:nvSpPr>
            <p:cNvPr id="18" name="Oval Callout 17">
              <a:extLst>
                <a:ext uri="{FF2B5EF4-FFF2-40B4-BE49-F238E27FC236}">
                  <a16:creationId xmlns:a16="http://schemas.microsoft.com/office/drawing/2014/main" id="{508293DB-2B67-A24F-9BD0-0919FCC0646A}"/>
                </a:ext>
              </a:extLst>
            </p:cNvPr>
            <p:cNvSpPr/>
            <p:nvPr/>
          </p:nvSpPr>
          <p:spPr>
            <a:xfrm>
              <a:off x="2503714" y="1489169"/>
              <a:ext cx="3317966" cy="2403566"/>
            </a:xfrm>
            <a:prstGeom prst="wedgeEllipseCallout">
              <a:avLst>
                <a:gd name="adj1" fmla="val 49890"/>
                <a:gd name="adj2" fmla="val 49644"/>
              </a:avLst>
            </a:prstGeom>
            <a:solidFill>
              <a:srgbClr val="FFCE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800" b="1" dirty="0">
                  <a:solidFill>
                    <a:schemeClr val="tx1"/>
                  </a:solidFill>
                  <a:latin typeface="Batang" panose="02030600000101010101" pitchFamily="18" charset="-127"/>
                  <a:ea typeface="Batang" panose="02030600000101010101" pitchFamily="18" charset="-127"/>
                </a:rPr>
                <a:t>A</a:t>
              </a:r>
            </a:p>
          </p:txBody>
        </p:sp>
        <p:sp>
          <p:nvSpPr>
            <p:cNvPr id="16" name="Oval Callout 15">
              <a:extLst>
                <a:ext uri="{FF2B5EF4-FFF2-40B4-BE49-F238E27FC236}">
                  <a16:creationId xmlns:a16="http://schemas.microsoft.com/office/drawing/2014/main" id="{D1424148-464A-1D4E-A356-05BC2387A741}"/>
                </a:ext>
              </a:extLst>
            </p:cNvPr>
            <p:cNvSpPr/>
            <p:nvPr/>
          </p:nvSpPr>
          <p:spPr>
            <a:xfrm>
              <a:off x="522514" y="209007"/>
              <a:ext cx="3317966" cy="2403566"/>
            </a:xfrm>
            <a:prstGeom prst="wedgeEllipseCallout">
              <a:avLst>
                <a:gd name="adj1" fmla="val -46566"/>
                <a:gd name="adj2" fmla="val 56165"/>
              </a:avLst>
            </a:prstGeom>
            <a:solidFill>
              <a:srgbClr val="00939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800" b="1" dirty="0">
                  <a:solidFill>
                    <a:schemeClr val="tx1"/>
                  </a:solidFill>
                  <a:latin typeface="Batang" panose="02030600000101010101" pitchFamily="18" charset="-127"/>
                  <a:ea typeface="Batang" panose="02030600000101010101" pitchFamily="18" charset="-127"/>
                </a:rPr>
                <a:t>Q</a:t>
              </a:r>
            </a:p>
          </p:txBody>
        </p:sp>
      </p:grpSp>
      <p:sp>
        <p:nvSpPr>
          <p:cNvPr id="19" name="TextBox 18">
            <a:extLst>
              <a:ext uri="{FF2B5EF4-FFF2-40B4-BE49-F238E27FC236}">
                <a16:creationId xmlns:a16="http://schemas.microsoft.com/office/drawing/2014/main" id="{48A6C1D5-41E0-AF48-8B88-2F1D8F0B288F}"/>
              </a:ext>
            </a:extLst>
          </p:cNvPr>
          <p:cNvSpPr txBox="1"/>
          <p:nvPr/>
        </p:nvSpPr>
        <p:spPr>
          <a:xfrm>
            <a:off x="562019" y="4116360"/>
            <a:ext cx="8019961" cy="2862322"/>
          </a:xfrm>
          <a:prstGeom prst="rect">
            <a:avLst/>
          </a:prstGeom>
          <a:noFill/>
        </p:spPr>
        <p:txBody>
          <a:bodyPr wrap="square" rtlCol="0" anchor="b">
            <a:spAutoFit/>
          </a:bodyPr>
          <a:lstStyle/>
          <a:p>
            <a:pPr algn="ctr"/>
            <a:r>
              <a:rPr lang="en-US" sz="3000" b="1" dirty="0">
                <a:latin typeface="Batang" panose="02030600000101010101" pitchFamily="18" charset="-127"/>
                <a:ea typeface="Batang" panose="02030600000101010101" pitchFamily="18" charset="-127"/>
              </a:rPr>
              <a:t>2) Will we know each other in heaven?</a:t>
            </a:r>
            <a:r>
              <a:rPr lang="en-US" sz="3000" b="1" dirty="0">
                <a:ea typeface="Batang" panose="02030600000101010101" pitchFamily="18" charset="-127"/>
              </a:rPr>
              <a:t>…</a:t>
            </a:r>
            <a:r>
              <a:rPr lang="en-US" sz="3000" b="1" dirty="0">
                <a:latin typeface="Batang" panose="02030600000101010101" pitchFamily="18" charset="-127"/>
                <a:ea typeface="Batang" panose="02030600000101010101" pitchFamily="18" charset="-127"/>
              </a:rPr>
              <a:t> </a:t>
            </a:r>
          </a:p>
          <a:p>
            <a:pPr algn="ctr"/>
            <a:endParaRPr lang="en-US" sz="3000" b="1" dirty="0">
              <a:latin typeface="Batang" panose="02030600000101010101" pitchFamily="18" charset="-127"/>
              <a:ea typeface="Batang" panose="02030600000101010101" pitchFamily="18" charset="-127"/>
            </a:endParaRPr>
          </a:p>
          <a:p>
            <a:pPr algn="ctr"/>
            <a:r>
              <a:rPr lang="en-US" sz="3000" b="1" dirty="0">
                <a:latin typeface="Batang" panose="02030600000101010101" pitchFamily="18" charset="-127"/>
                <a:ea typeface="Batang" panose="02030600000101010101" pitchFamily="18" charset="-127"/>
              </a:rPr>
              <a:t>and 3) will hard memories be remembered (tragic deaths? </a:t>
            </a:r>
          </a:p>
          <a:p>
            <a:pPr algn="ctr"/>
            <a:r>
              <a:rPr lang="en-US" sz="3000" b="1" dirty="0">
                <a:latin typeface="Batang" panose="02030600000101010101" pitchFamily="18" charset="-127"/>
                <a:ea typeface="Batang" panose="02030600000101010101" pitchFamily="18" charset="-127"/>
              </a:rPr>
              <a:t>Or where is my husband? Etc.) </a:t>
            </a:r>
            <a:endParaRPr lang="en-US" sz="3000" dirty="0">
              <a:effectLst/>
              <a:ea typeface="Batang" panose="02030600000101010101" pitchFamily="18" charset="-127"/>
            </a:endParaRPr>
          </a:p>
          <a:p>
            <a:pPr algn="ctr"/>
            <a:endParaRPr lang="en-US" sz="3000" b="1"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865641201"/>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ECE5"/>
        </a:solidFill>
        <a:effectLst/>
      </p:bgPr>
    </p:bg>
    <p:spTree>
      <p:nvGrpSpPr>
        <p:cNvPr id="1" name="">
          <a:extLst>
            <a:ext uri="{FF2B5EF4-FFF2-40B4-BE49-F238E27FC236}">
              <a16:creationId xmlns:a16="http://schemas.microsoft.com/office/drawing/2014/main" id="{CE49CAA0-9C78-6EB1-344D-766783B268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34D028D-226A-87D3-23E3-7F4875203BF8}"/>
              </a:ext>
            </a:extLst>
          </p:cNvPr>
          <p:cNvPicPr>
            <a:picLocks noChangeAspect="1"/>
          </p:cNvPicPr>
          <p:nvPr/>
        </p:nvPicPr>
        <p:blipFill>
          <a:blip r:embed="rId2"/>
          <a:stretch>
            <a:fillRect/>
          </a:stretch>
        </p:blipFill>
        <p:spPr>
          <a:xfrm>
            <a:off x="6666778" y="5262517"/>
            <a:ext cx="2372900" cy="1595483"/>
          </a:xfrm>
          <a:prstGeom prst="rect">
            <a:avLst/>
          </a:prstGeom>
        </p:spPr>
      </p:pic>
      <p:sp>
        <p:nvSpPr>
          <p:cNvPr id="4" name="TextBox 3">
            <a:extLst>
              <a:ext uri="{FF2B5EF4-FFF2-40B4-BE49-F238E27FC236}">
                <a16:creationId xmlns:a16="http://schemas.microsoft.com/office/drawing/2014/main" id="{6E9B78ED-C4D1-EC15-31E6-083A072D1103}"/>
              </a:ext>
            </a:extLst>
          </p:cNvPr>
          <p:cNvSpPr txBox="1"/>
          <p:nvPr/>
        </p:nvSpPr>
        <p:spPr>
          <a:xfrm>
            <a:off x="353962" y="412955"/>
            <a:ext cx="8020017" cy="769441"/>
          </a:xfrm>
          <a:prstGeom prst="rect">
            <a:avLst/>
          </a:prstGeom>
          <a:noFill/>
        </p:spPr>
        <p:txBody>
          <a:bodyPr wrap="square" rtlCol="0">
            <a:spAutoFit/>
          </a:bodyPr>
          <a:lstStyle/>
          <a:p>
            <a:r>
              <a:rPr lang="en-US" sz="4400" b="1" dirty="0">
                <a:latin typeface="Batang" panose="02030600000101010101" pitchFamily="18" charset="-127"/>
                <a:ea typeface="Batang" panose="02030600000101010101" pitchFamily="18" charset="-127"/>
              </a:rPr>
              <a:t>Heaven is a place for</a:t>
            </a:r>
            <a:r>
              <a:rPr lang="en-US" sz="4400" b="1" dirty="0">
                <a:ea typeface="Batang" panose="02030600000101010101" pitchFamily="18" charset="-127"/>
              </a:rPr>
              <a:t>…</a:t>
            </a:r>
          </a:p>
        </p:txBody>
      </p:sp>
      <p:sp>
        <p:nvSpPr>
          <p:cNvPr id="5" name="TextBox 4">
            <a:extLst>
              <a:ext uri="{FF2B5EF4-FFF2-40B4-BE49-F238E27FC236}">
                <a16:creationId xmlns:a16="http://schemas.microsoft.com/office/drawing/2014/main" id="{204E91EC-9F21-003E-9025-F6BDCA73A19C}"/>
              </a:ext>
            </a:extLst>
          </p:cNvPr>
          <p:cNvSpPr txBox="1"/>
          <p:nvPr/>
        </p:nvSpPr>
        <p:spPr>
          <a:xfrm>
            <a:off x="353962" y="1311200"/>
            <a:ext cx="8685716" cy="5016758"/>
          </a:xfrm>
          <a:prstGeom prst="rect">
            <a:avLst/>
          </a:prstGeom>
          <a:noFill/>
        </p:spPr>
        <p:txBody>
          <a:bodyPr wrap="square" rtlCol="0">
            <a:spAutoFit/>
          </a:bodyPr>
          <a:lstStyle/>
          <a:p>
            <a:pPr marL="285750" indent="-285750">
              <a:buFont typeface="Arial" panose="020B0604020202020204" pitchFamily="34" charset="0"/>
              <a:buChar char="•"/>
            </a:pPr>
            <a:r>
              <a:rPr lang="en-US" sz="3200" b="1" dirty="0">
                <a:latin typeface="Batang" panose="02030600000101010101" pitchFamily="18" charset="-127"/>
                <a:ea typeface="Batang" panose="02030600000101010101" pitchFamily="18" charset="-127"/>
              </a:rPr>
              <a:t>Individual spirits</a:t>
            </a:r>
            <a:r>
              <a:rPr lang="en-US" sz="3200" dirty="0">
                <a:latin typeface="Batang" panose="02030600000101010101" pitchFamily="18" charset="-127"/>
                <a:ea typeface="Batang" panose="02030600000101010101" pitchFamily="18" charset="-127"/>
              </a:rPr>
              <a:t> (pure hearts not “earthly” aged bodies old or young, cf. </a:t>
            </a:r>
            <a:r>
              <a:rPr lang="en-US" sz="3200" dirty="0" err="1">
                <a:latin typeface="Batang" panose="02030600000101010101" pitchFamily="18" charset="-127"/>
                <a:ea typeface="Batang" panose="02030600000101010101" pitchFamily="18" charset="-127"/>
              </a:rPr>
              <a:t>Eccl</a:t>
            </a:r>
            <a:r>
              <a:rPr lang="en-US" sz="3200" dirty="0">
                <a:latin typeface="Batang" panose="02030600000101010101" pitchFamily="18" charset="-127"/>
                <a:ea typeface="Batang" panose="02030600000101010101" pitchFamily="18" charset="-127"/>
              </a:rPr>
              <a:t>. 6:5, 2 Sam 12:23)</a:t>
            </a:r>
          </a:p>
          <a:p>
            <a:pPr marL="285750" indent="-285750">
              <a:buFont typeface="Arial" panose="020B0604020202020204" pitchFamily="34" charset="0"/>
              <a:buChar char="•"/>
            </a:pPr>
            <a:r>
              <a:rPr lang="en-US" sz="3200" b="1" dirty="0">
                <a:latin typeface="Batang" panose="02030600000101010101" pitchFamily="18" charset="-127"/>
                <a:ea typeface="Batang" panose="02030600000101010101" pitchFamily="18" charset="-127"/>
              </a:rPr>
              <a:t>Individual souls</a:t>
            </a:r>
            <a:r>
              <a:rPr lang="en-US" sz="3200" dirty="0">
                <a:latin typeface="Batang" panose="02030600000101010101" pitchFamily="18" charset="-127"/>
                <a:ea typeface="Batang" panose="02030600000101010101" pitchFamily="18" charset="-127"/>
              </a:rPr>
              <a:t> (not robots, Matt. 17:3, 22:32, Gen. 25:8, Abe breathed his last and was </a:t>
            </a:r>
            <a:r>
              <a:rPr lang="en-US" sz="3200" i="1" dirty="0">
                <a:latin typeface="Batang" panose="02030600000101010101" pitchFamily="18" charset="-127"/>
                <a:ea typeface="Batang" panose="02030600000101010101" pitchFamily="18" charset="-127"/>
              </a:rPr>
              <a:t>gathered to his people</a:t>
            </a:r>
            <a:r>
              <a:rPr lang="en-US" sz="3200" dirty="0">
                <a:latin typeface="Batang" panose="02030600000101010101" pitchFamily="18" charset="-127"/>
                <a:ea typeface="Batang" panose="02030600000101010101" pitchFamily="18" charset="-127"/>
              </a:rPr>
              <a:t>)</a:t>
            </a:r>
          </a:p>
          <a:p>
            <a:pPr marL="285750" indent="-285750">
              <a:buFont typeface="Arial" panose="020B0604020202020204" pitchFamily="34" charset="0"/>
              <a:buChar char="•"/>
            </a:pPr>
            <a:r>
              <a:rPr lang="en-US" sz="3200" b="1" dirty="0">
                <a:latin typeface="Batang" panose="02030600000101010101" pitchFamily="18" charset="-127"/>
                <a:ea typeface="Batang" panose="02030600000101010101" pitchFamily="18" charset="-127"/>
              </a:rPr>
              <a:t>Basic: a new</a:t>
            </a:r>
            <a:r>
              <a:rPr lang="en-US" sz="3200" dirty="0">
                <a:latin typeface="Batang" panose="02030600000101010101" pitchFamily="18" charset="-127"/>
                <a:ea typeface="Batang" panose="02030600000101010101" pitchFamily="18" charset="-127"/>
              </a:rPr>
              <a:t> life unending and the old one gone. Rev. 21:4- literal tear ducts? (MIB erasure^ or minimizing?)</a:t>
            </a:r>
          </a:p>
          <a:p>
            <a:pPr marL="285750" indent="-285750">
              <a:buFont typeface="Arial" panose="020B0604020202020204" pitchFamily="34" charset="0"/>
              <a:buChar char="•"/>
            </a:pPr>
            <a:endParaRPr lang="en-US" sz="32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87763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47CE2AF-2AE8-0D4E-9437-AD9FEF3309C5}" vid="{DDE81716-C110-4045-AFD4-71709B6D01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7</Slides>
  <Notes>0</Notes>
  <HiddenSlides>0</HiddenSlides>
  <ScaleCrop>false</ScaleCrop>
  <HeadingPairs>
    <vt:vector size="4" baseType="variant">
      <vt:variant>
        <vt:lpstr>Theme</vt:lpstr>
      </vt:variant>
      <vt:variant>
        <vt:i4>3</vt:i4>
      </vt:variant>
      <vt:variant>
        <vt:lpstr>Slide Titles</vt:lpstr>
      </vt:variant>
      <vt:variant>
        <vt:i4>7</vt:i4>
      </vt:variant>
    </vt:vector>
  </HeadingPairs>
  <TitlesOfParts>
    <vt:vector size="10" baseType="lpstr">
      <vt:lpstr>Office Theme</vt:lpstr>
      <vt:lpstr>Quotable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Byers</dc:creator>
  <cp:lastModifiedBy>Austin Byers</cp:lastModifiedBy>
  <cp:revision>11</cp:revision>
  <dcterms:created xsi:type="dcterms:W3CDTF">2025-09-02T15:02:33Z</dcterms:created>
  <dcterms:modified xsi:type="dcterms:W3CDTF">2026-09-06T12:39:09Z</dcterms:modified>
</cp:coreProperties>
</file>